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5" r:id="rId5"/>
    <p:sldId id="278" r:id="rId6"/>
    <p:sldId id="279" r:id="rId7"/>
    <p:sldId id="280" r:id="rId8"/>
    <p:sldId id="281" r:id="rId9"/>
    <p:sldId id="272" r:id="rId10"/>
    <p:sldId id="274" r:id="rId11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4" autoAdjust="0"/>
    <p:restoredTop sz="94660"/>
  </p:normalViewPr>
  <p:slideViewPr>
    <p:cSldViewPr>
      <p:cViewPr varScale="1">
        <p:scale>
          <a:sx n="110" d="100"/>
          <a:sy n="110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42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04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26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52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3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205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09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57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58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95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57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/>
              <a:pPr>
                <a:defRPr/>
              </a:pPr>
              <a:t>24/09/2014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950" y="115888"/>
            <a:ext cx="9036050" cy="720725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s-ES_tradnl" dirty="0" smtClean="0"/>
              <a:t>Presentación:  </a:t>
            </a:r>
            <a:r>
              <a:rPr lang="es-ES_tradnl" sz="3600" b="1" dirty="0" smtClean="0"/>
              <a:t>Sistemas de Información Contable</a:t>
            </a:r>
            <a:endParaRPr lang="es-ES" sz="3600" b="1" dirty="0" smtClean="0"/>
          </a:p>
        </p:txBody>
      </p:sp>
      <p:sp>
        <p:nvSpPr>
          <p:cNvPr id="2051" name="5 CuadroTexto"/>
          <p:cNvSpPr txBox="1">
            <a:spLocks noChangeArrowheads="1"/>
          </p:cNvSpPr>
          <p:nvPr/>
        </p:nvSpPr>
        <p:spPr bwMode="auto">
          <a:xfrm>
            <a:off x="425450" y="769938"/>
            <a:ext cx="6911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i="1" u="sng"/>
              <a:t>Profesor responsable: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ES_tradnl" sz="1800"/>
              <a:t>Jose Ignacio González Gómez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490663"/>
            <a:ext cx="7508389" cy="4889391"/>
          </a:xfrm>
          <a:prstGeom prst="rect">
            <a:avLst/>
          </a:prstGeom>
        </p:spPr>
      </p:pic>
      <p:cxnSp>
        <p:nvCxnSpPr>
          <p:cNvPr id="8" name="Conector recto de flecha 7"/>
          <p:cNvCxnSpPr/>
          <p:nvPr/>
        </p:nvCxnSpPr>
        <p:spPr>
          <a:xfrm flipH="1">
            <a:off x="1187625" y="3573016"/>
            <a:ext cx="1080119" cy="0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>
            <a:off x="4597118" y="4725144"/>
            <a:ext cx="2237228" cy="936104"/>
          </a:xfrm>
          <a:prstGeom prst="straightConnector1">
            <a:avLst/>
          </a:prstGeom>
          <a:ln w="603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uadroTexto 1"/>
          <p:cNvSpPr txBox="1">
            <a:spLocks noChangeArrowheads="1"/>
          </p:cNvSpPr>
          <p:nvPr/>
        </p:nvSpPr>
        <p:spPr bwMode="auto">
          <a:xfrm>
            <a:off x="323528" y="2420888"/>
            <a:ext cx="864096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_tradnl" sz="6600" b="1" dirty="0">
                <a:solidFill>
                  <a:srgbClr val="FF0000"/>
                </a:solidFill>
              </a:rPr>
              <a:t>¿dudas?</a:t>
            </a:r>
            <a:endParaRPr lang="es-E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620688"/>
            <a:ext cx="8280920" cy="6011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6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CuadroTexto"/>
          <p:cNvSpPr txBox="1">
            <a:spLocks noChangeArrowheads="1"/>
          </p:cNvSpPr>
          <p:nvPr/>
        </p:nvSpPr>
        <p:spPr bwMode="auto">
          <a:xfrm>
            <a:off x="107505" y="47163"/>
            <a:ext cx="2232248" cy="372331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67500" lnSpcReduction="20000"/>
          </a:bodyPr>
          <a:lstStyle>
            <a:lvl1pPr eaLnBrk="1" fontAlgn="auto" hangingPunct="1">
              <a:spcAft>
                <a:spcPts val="0"/>
              </a:spcAft>
              <a:defRPr sz="4400">
                <a:latin typeface="+mj-lt"/>
                <a:ea typeface="+mj-ea"/>
                <a:cs typeface="+mj-cs"/>
              </a:defRPr>
            </a:lvl1pPr>
            <a:lvl2pPr algn="ctr">
              <a:defRPr sz="4400"/>
            </a:lvl2pPr>
            <a:lvl3pPr algn="ctr">
              <a:defRPr sz="4400"/>
            </a:lvl3pPr>
            <a:lvl4pPr algn="ctr">
              <a:defRPr sz="4400"/>
            </a:lvl4pPr>
            <a:lvl5pPr algn="ctr">
              <a:defRPr sz="4400"/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/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/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/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/>
            </a:lvl9pPr>
          </a:lstStyle>
          <a:p>
            <a:r>
              <a:rPr lang="es-ES_tradnl" sz="3200" dirty="0"/>
              <a:t>Aula Virtual: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411760" y="5016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Clave </a:t>
            </a:r>
            <a:r>
              <a:rPr lang="es-ES_tradnl" dirty="0"/>
              <a:t>de </a:t>
            </a:r>
            <a:r>
              <a:rPr lang="es-ES_tradnl" dirty="0" smtClean="0"/>
              <a:t>matriculación general: </a:t>
            </a:r>
            <a:r>
              <a:rPr lang="es-ES_tradnl" dirty="0" smtClean="0"/>
              <a:t>conta</a:t>
            </a:r>
            <a:r>
              <a:rPr lang="es-ES_tradnl" dirty="0" smtClean="0"/>
              <a:t>2014</a:t>
            </a:r>
            <a:endParaRPr lang="es-ES_tradnl" dirty="0" smtClean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591" y="548680"/>
            <a:ext cx="8166801" cy="496480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672" y="5877272"/>
            <a:ext cx="5541963" cy="887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9999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7 CuadroTexto"/>
          <p:cNvSpPr txBox="1">
            <a:spLocks noChangeArrowheads="1"/>
          </p:cNvSpPr>
          <p:nvPr/>
        </p:nvSpPr>
        <p:spPr bwMode="auto">
          <a:xfrm>
            <a:off x="0" y="27329"/>
            <a:ext cx="11045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Contacto:</a:t>
            </a:r>
            <a:endParaRPr lang="es-ES_tradnl" sz="1800" b="1" u="sng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375311"/>
            <a:ext cx="4943182" cy="337518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6 CuadroTexto"/>
          <p:cNvSpPr txBox="1">
            <a:spLocks noChangeArrowheads="1"/>
          </p:cNvSpPr>
          <p:nvPr/>
        </p:nvSpPr>
        <p:spPr bwMode="auto">
          <a:xfrm>
            <a:off x="72364" y="4077072"/>
            <a:ext cx="2064467" cy="369888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 smtClean="0"/>
              <a:t>Horarios y tutorías</a:t>
            </a:r>
            <a:endParaRPr lang="es-ES_tradnl" sz="1800" b="1" u="sng" dirty="0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4581128"/>
            <a:ext cx="8690811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30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6 CuadroTexto"/>
          <p:cNvSpPr txBox="1">
            <a:spLocks noChangeArrowheads="1"/>
          </p:cNvSpPr>
          <p:nvPr/>
        </p:nvSpPr>
        <p:spPr bwMode="auto">
          <a:xfrm>
            <a:off x="0" y="44450"/>
            <a:ext cx="237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sz="1800" b="1" u="sng" dirty="0"/>
              <a:t>Contenidos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331640" y="44450"/>
            <a:ext cx="7704856" cy="58477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285750" eaLnBrk="1" hangingPunct="1"/>
            <a:r>
              <a:rPr lang="es-ES" sz="1600" b="1" dirty="0" smtClean="0"/>
              <a:t>PARTE </a:t>
            </a:r>
            <a:r>
              <a:rPr lang="es-ES" sz="1600" b="1" dirty="0"/>
              <a:t>I. Fundamentos de Contabilidad (I): La contabilidad como sistema de información y análisis de los estados contables, generalidades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764704"/>
            <a:ext cx="6408712" cy="1511378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7504" y="2628375"/>
            <a:ext cx="8928992" cy="3385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285750" eaLnBrk="1" hangingPunct="1"/>
            <a:r>
              <a:rPr lang="es-ES" sz="1600" b="1" dirty="0">
                <a:solidFill>
                  <a:schemeClr val="lt1"/>
                </a:solidFill>
                <a:latin typeface="+mn-lt"/>
                <a:cs typeface="+mn-cs"/>
              </a:rPr>
              <a:t>PARTE II. Fundamentos de Contabilidad (y II): El análisis contable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6738" y="3126536"/>
            <a:ext cx="6435622" cy="36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4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07504" y="24512"/>
            <a:ext cx="8928992" cy="3385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285750" eaLnBrk="1" hangingPunct="1"/>
            <a:r>
              <a:rPr lang="es-ES" sz="1600" b="1" dirty="0">
                <a:solidFill>
                  <a:schemeClr val="lt1"/>
                </a:solidFill>
                <a:latin typeface="+mn-lt"/>
                <a:cs typeface="+mn-cs"/>
              </a:rPr>
              <a:t>PARTE II. Fundamentos de Contabilidad (y II): El análisis contable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476672"/>
            <a:ext cx="4999878" cy="3384376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01784" y="3974654"/>
            <a:ext cx="5477956" cy="3385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285750" eaLnBrk="1" hangingPunct="1"/>
            <a:r>
              <a:rPr lang="es-ES" sz="1600" b="1" dirty="0">
                <a:solidFill>
                  <a:schemeClr val="lt1"/>
                </a:solidFill>
                <a:latin typeface="+mn-lt"/>
                <a:cs typeface="+mn-cs"/>
              </a:rPr>
              <a:t>PARTE III. Contabilidad de costes para la toma de decisiones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9656" y="4581128"/>
            <a:ext cx="52197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7504" y="44624"/>
            <a:ext cx="5477956" cy="3385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285750" eaLnBrk="1" hangingPunct="1"/>
            <a:r>
              <a:rPr lang="es-ES" sz="1600" b="1" dirty="0">
                <a:solidFill>
                  <a:schemeClr val="lt1"/>
                </a:solidFill>
                <a:latin typeface="+mn-lt"/>
                <a:cs typeface="+mn-cs"/>
              </a:rPr>
              <a:t>PARTE III. Contabilidad de costes para la toma de decisiones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476672"/>
            <a:ext cx="5267325" cy="625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03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620688"/>
            <a:ext cx="6450717" cy="36004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07504" y="116632"/>
            <a:ext cx="5477956" cy="338554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285750" eaLnBrk="1" hangingPunct="1"/>
            <a:r>
              <a:rPr lang="es-ES" sz="1600" b="1" dirty="0">
                <a:solidFill>
                  <a:schemeClr val="lt1"/>
                </a:solidFill>
                <a:latin typeface="+mn-lt"/>
                <a:cs typeface="+mn-cs"/>
              </a:rPr>
              <a:t>PARTE III. Contabilidad de costes para la toma de decisiones</a:t>
            </a:r>
          </a:p>
        </p:txBody>
      </p:sp>
    </p:spTree>
    <p:extLst>
      <p:ext uri="{BB962C8B-B14F-4D97-AF65-F5344CB8AC3E}">
        <p14:creationId xmlns:p14="http://schemas.microsoft.com/office/powerpoint/2010/main" val="223033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02306"/>
            <a:ext cx="8927976" cy="5630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113</Words>
  <Application>Microsoft Office PowerPoint</Application>
  <PresentationFormat>Presentación en pantalla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Presentación:  Sistemas de Información Contable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Presentación:  Contabilidad Financiera</dc:title>
  <dc:creator>Usuario</dc:creator>
  <cp:lastModifiedBy>Jose Ignacio González Gómez</cp:lastModifiedBy>
  <cp:revision>53</cp:revision>
  <dcterms:created xsi:type="dcterms:W3CDTF">2011-02-01T12:13:08Z</dcterms:created>
  <dcterms:modified xsi:type="dcterms:W3CDTF">2014-09-24T10:05:38Z</dcterms:modified>
</cp:coreProperties>
</file>